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87" r:id="rId2"/>
    <p:sldId id="291" r:id="rId3"/>
    <p:sldId id="294" r:id="rId4"/>
    <p:sldId id="260" r:id="rId5"/>
    <p:sldId id="288" r:id="rId6"/>
    <p:sldId id="290" r:id="rId7"/>
    <p:sldId id="289" r:id="rId8"/>
    <p:sldId id="265" r:id="rId9"/>
    <p:sldId id="264" r:id="rId10"/>
    <p:sldId id="262" r:id="rId11"/>
    <p:sldId id="270" r:id="rId12"/>
    <p:sldId id="272" r:id="rId13"/>
    <p:sldId id="274" r:id="rId14"/>
    <p:sldId id="292" r:id="rId15"/>
    <p:sldId id="280" r:id="rId16"/>
    <p:sldId id="282" r:id="rId17"/>
    <p:sldId id="283" r:id="rId18"/>
    <p:sldId id="284" r:id="rId19"/>
    <p:sldId id="285" r:id="rId20"/>
    <p:sldId id="286" r:id="rId21"/>
    <p:sldId id="295" r:id="rId22"/>
    <p:sldId id="296" r:id="rId23"/>
    <p:sldId id="297" r:id="rId24"/>
    <p:sldId id="281" r:id="rId25"/>
    <p:sldId id="29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07" autoAdjust="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70B81E-F11B-425D-B926-415FF24C9B34}" type="datetimeFigureOut">
              <a:rPr lang="ru-RU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B77384-BF96-4AF3-B40E-D669FBE62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77384-BF96-4AF3-B40E-D669FBE6206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B77384-BF96-4AF3-B40E-D669FBE6206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59BE71-ED87-4644-A10B-F08EAB6F186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38DB341-854B-4D3B-A9DF-402408A7D53A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895935A-AD88-497A-A7C9-B916F36E72B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ECF68F4-4474-4AA5-8313-7EAEC76830E7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0B3A42-71D3-4FFF-B45B-37D90AD97C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5975BD-9817-4C90-AFF2-90139E5B39CA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F06BF7-F48D-4A0B-BE7D-007695F6C52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E41A49E-FFCE-4EAB-97F7-3B718BF0A1A7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276C541-85DE-46DF-9D5D-D4C27BE6137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5C38AF-0672-439D-A9FA-BD0F522E750B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15B7D3E-BF5B-484D-81CE-049A3820E33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A0EB476-7E4C-4724-B549-9714CD83A4A5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D29E435-3229-4DA6-9E08-6230F25706B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276D49B-6A2A-4DE9-BB6E-A45E54EC8A3A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E46C13F-5660-4727-A9F4-6D532B362B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225D27-4183-4C20-A960-8AF984F1CF9F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5A3AAD5-EC0D-40D0-A1CC-DBEFFA5351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9C6353F-169E-4F2D-A83C-4BDF890B26A8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34F521-64FD-4373-B638-CB537132C4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6D93D96-BA81-4834-86DA-C3E213D1E44D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49D052F-9466-44F1-86EF-ADBC7BED564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ED496B-1EC9-4D8D-BB0C-CF3F4E9BABEF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4BFA90-60C9-4D20-965B-97512BAE6E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8E69D8-7B32-483E-AF70-06F35AFBA012}" type="datetimeFigureOut">
              <a:rPr lang="ru-RU" smtClean="0"/>
              <a:pPr>
                <a:defRPr/>
              </a:pPr>
              <a:t>20.05.2016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D4838E63-98B8-4B61-B1F0-8C3401D9BA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1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1.jpe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772816"/>
            <a:ext cx="6696744" cy="147218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Роль профориентации в выборе направления будущей профессиональной деятельности в условиях социального партнерства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3717032"/>
            <a:ext cx="7406640" cy="175260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Докладчик: Романова Татьяна Константиновна</a:t>
            </a:r>
          </a:p>
          <a:p>
            <a:r>
              <a:rPr lang="ru-RU" dirty="0" smtClean="0"/>
              <a:t>Методист по профориентационной работе </a:t>
            </a:r>
          </a:p>
          <a:p>
            <a:r>
              <a:rPr lang="ru-RU" dirty="0" smtClean="0"/>
              <a:t>1 квалификационной категории </a:t>
            </a:r>
          </a:p>
          <a:p>
            <a:r>
              <a:rPr lang="ru-RU" dirty="0" smtClean="0"/>
              <a:t>МБОУ «Гимназия № 102 имени М.С. Устиновой»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395288" y="504825"/>
            <a:ext cx="8497887" cy="191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привлечение высококвалифицированного инженерно-технического состава и специалистов учреждений социальной значимости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к научно-исследовательской работе с учащимися</a:t>
            </a:r>
          </a:p>
          <a:p>
            <a:pPr>
              <a:defRPr/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 sz="2000" b="1">
              <a:solidFill>
                <a:srgbClr val="000000"/>
              </a:solidFill>
              <a:latin typeface="Times New Roman" pitchFamily="18" charset="0"/>
            </a:endParaRPr>
          </a:p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4" name="Picture 3" descr="C:\Users\Анастасия.АНАСТАСИЯ\Desktop\настольный теннис\DSCN03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3929152"/>
            <a:ext cx="3557588" cy="2588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8" name="Picture 2" descr="C:\Users\Танечка\Desktop\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575" y="1628775"/>
            <a:ext cx="22320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 descr="C:\Users\Танечка\Desktop\kvz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412875"/>
            <a:ext cx="10810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C:\Users\Танечка\Desktop\shapka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2714620"/>
            <a:ext cx="372745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C:\Users\Танечка\Desktop\logo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67400" y="1700213"/>
            <a:ext cx="2447925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6" descr="C:\Users\Танечка\Desktop\i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020272" y="2996952"/>
            <a:ext cx="1800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7" descr="C:\Users\Танечка\Desktop\1328202541_472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5" y="5357813"/>
            <a:ext cx="2005013" cy="12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C:\Users\Танечка\Desktop\i (1)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95288" y="3644900"/>
            <a:ext cx="1876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9" descr="C:\Users\Танечка\Desktop\view_456565_39608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660232" y="5013176"/>
            <a:ext cx="2275785" cy="151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8243888" y="765175"/>
            <a:ext cx="571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539750" y="1700213"/>
            <a:ext cx="571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214282" y="2786058"/>
            <a:ext cx="237185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7127776" y="4293096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Госпиталь ветеранов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876256" y="594928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7 клиническая  больница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Анастасия.АНАСТАСИЯ\Desktop\настольный теннис\DSC0935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500688" y="1357313"/>
            <a:ext cx="3173412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:\Users\Анастасия.АНАСТАСИЯ\Desktop\настольный теннис\DSC09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88" y="4286250"/>
            <a:ext cx="31019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:\Users\Анастасия.АНАСТАСИЯ\Desktop\настольный теннис\DSC094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1285875"/>
            <a:ext cx="3357562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:\Users\Анастасия.АНАСТАСИЯ\Desktop\настольный теннис\DSC093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3" y="4254500"/>
            <a:ext cx="3071812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C:\Users\Анастасия.АНАСТАСИЯ\Desktop\настольный теннис\DSC0937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13" y="2500313"/>
            <a:ext cx="17145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0825" y="188913"/>
            <a:ext cx="8569325" cy="847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Исследовательские уроки  -                                               формирование познавательных компетентностей 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172450" y="0"/>
            <a:ext cx="571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188913"/>
            <a:ext cx="571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1"/>
          <p:cNvSpPr txBox="1">
            <a:spLocks noChangeArrowheads="1"/>
          </p:cNvSpPr>
          <p:nvPr/>
        </p:nvSpPr>
        <p:spPr bwMode="auto">
          <a:xfrm>
            <a:off x="0" y="188913"/>
            <a:ext cx="9036050" cy="8509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41325" algn="ctr">
              <a:lnSpc>
                <a:spcPct val="150000"/>
              </a:lnSpc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</a:rPr>
              <a:t>ПРАКТИЧЕСКИЙ  ТУР  РЕГИОНАЛЬНОГО ЭТАПА   </a:t>
            </a:r>
          </a:p>
          <a:p>
            <a:pPr marL="441325" algn="ctr">
              <a:lnSpc>
                <a:spcPct val="150000"/>
              </a:lnSpc>
              <a:defRPr/>
            </a:pPr>
            <a:r>
              <a:rPr lang="ru-RU" sz="1600" b="1">
                <a:solidFill>
                  <a:schemeClr val="tx1"/>
                </a:solidFill>
                <a:latin typeface="Times New Roman" pitchFamily="18" charset="0"/>
              </a:rPr>
              <a:t>ВСЕРОССИЙСКОЙ  ОЛИМПИАДЫ ШКОЛЬНИКОВ   ПО  ТЕХНОЛОГИИ</a:t>
            </a:r>
          </a:p>
        </p:txBody>
      </p:sp>
      <p:pic>
        <p:nvPicPr>
          <p:cNvPr id="18435" name="Picture 5" descr="F:\02 февраль 07 ОЛИМПИАДА\2015 Олимпиада album\DSCN0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149725"/>
            <a:ext cx="2855912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F:\02 февраль 07 ОЛИМПИАДА\2015 Олимпиада album\DSCN042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916113"/>
            <a:ext cx="264318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Users\Анастасия.АНАСТАСИЯ\Desktop\Лучший по профессии 2\DSCN02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1341438"/>
            <a:ext cx="288925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F:\02 февраль 07 ОЛИМПИАДА\2015 Олимпиада album\DSCN03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86500" y="1500188"/>
            <a:ext cx="2611438" cy="200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F:\02 февраль 07 ОЛИМПИАДА\2015 Олимпиада album\DSCN04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8088" y="4437063"/>
            <a:ext cx="2641600" cy="211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499475" y="260350"/>
            <a:ext cx="644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79388" y="188913"/>
            <a:ext cx="571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395288" y="188913"/>
            <a:ext cx="8424862" cy="10156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ТАК ПРОХОДИТ 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РАЙОННЫЙ КОНКУРС 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</a:rPr>
              <a:t>«ЛУЧШИЙ  ПО  ПРОФЕССИИ»</a:t>
            </a:r>
          </a:p>
        </p:txBody>
      </p:sp>
      <p:pic>
        <p:nvPicPr>
          <p:cNvPr id="20484" name="Picture 5" descr="C:\Users\Анастасия.АНАСТАСИЯ\Desktop\Лучший по профессии 2\DSCN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3643313"/>
            <a:ext cx="2786062" cy="1954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5" name="Picture 6" descr="C:\Users\Анастасия.АНАСТАСИЯ\Desktop\Лучший по профессии 2\DSCN0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50" y="1714500"/>
            <a:ext cx="2744788" cy="1835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15063" y="1571625"/>
            <a:ext cx="2616200" cy="190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C:\Users\Анастасия.АНАСТАСИЯ\Desktop\2015 МБОУ МУК-1 альбом фотографий\Лучший по профессии 2014\_DSC2807-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3643313"/>
            <a:ext cx="2571750" cy="193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71500" y="5949950"/>
            <a:ext cx="8215313" cy="727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>
                <a:solidFill>
                  <a:srgbClr val="000000"/>
                </a:solidFill>
              </a:rPr>
              <a:t>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Ученики гимназии №102 ежегодно занимают ПРИЗОВЫЕ МЕСТА</a:t>
            </a:r>
          </a:p>
          <a:p>
            <a:pPr algn="ctr">
              <a:defRPr/>
            </a:pP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 в показе-демонстрации  сшитых моделей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243888" y="476250"/>
            <a:ext cx="571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88" y="476250"/>
            <a:ext cx="571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" y="1643063"/>
            <a:ext cx="2116138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4294967295"/>
          </p:nvPr>
        </p:nvSpPr>
        <p:spPr>
          <a:xfrm>
            <a:off x="1115616" y="476672"/>
            <a:ext cx="3456955" cy="47291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None/>
              <a:defRPr/>
            </a:pPr>
            <a:r>
              <a:rPr lang="ru-RU" sz="2000" dirty="0" smtClean="0"/>
              <a:t>     ОБУЧЕНИЕ ПОДРОСТКОВ И МОЛОДЁЖИ НАВЫКАМ ВЕДЕНИЯ БИЗНЕСА </a:t>
            </a:r>
          </a:p>
          <a:p>
            <a:pPr indent="15875">
              <a:lnSpc>
                <a:spcPct val="150000"/>
              </a:lnSpc>
              <a:buFontTx/>
              <a:buNone/>
              <a:defRPr/>
            </a:pPr>
            <a:r>
              <a:rPr lang="ru-RU" sz="2000" dirty="0" smtClean="0"/>
              <a:t>РАЗВИТИЕ МАЛЫХ И СРЕДНИХ </a:t>
            </a:r>
          </a:p>
          <a:p>
            <a:pPr indent="15875">
              <a:lnSpc>
                <a:spcPct val="150000"/>
              </a:lnSpc>
              <a:buFontTx/>
              <a:buNone/>
              <a:defRPr/>
            </a:pPr>
            <a:r>
              <a:rPr lang="ru-RU" sz="2000" dirty="0" smtClean="0"/>
              <a:t>ПРЕДПРИЯТИЙ С УЧАСТИЕМ </a:t>
            </a:r>
          </a:p>
          <a:p>
            <a:pPr indent="15875">
              <a:lnSpc>
                <a:spcPct val="150000"/>
              </a:lnSpc>
              <a:buFontTx/>
              <a:buNone/>
              <a:defRPr/>
            </a:pPr>
            <a:r>
              <a:rPr lang="ru-RU" sz="2000" dirty="0" smtClean="0"/>
              <a:t>ШКОЛЬНИКОВ ГОРОДА КАЗАНИ</a:t>
            </a:r>
            <a:r>
              <a:rPr lang="ru-RU" sz="2000" b="1" dirty="0" smtClean="0"/>
              <a:t> </a:t>
            </a:r>
          </a:p>
          <a:p>
            <a:pPr>
              <a:buFontTx/>
              <a:buNone/>
              <a:defRPr/>
            </a:pPr>
            <a:endParaRPr lang="ru-RU" sz="2000" dirty="0"/>
          </a:p>
        </p:txBody>
      </p:sp>
      <p:pic>
        <p:nvPicPr>
          <p:cNvPr id="7" name="Содержимое 6" descr="a71eb08b350426b2891f71e7eadd0246_XL.jpg"/>
          <p:cNvPicPr>
            <a:picLocks noGrp="1" noChangeAspect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00563" y="1196975"/>
            <a:ext cx="4157662" cy="2952750"/>
          </a:xfrm>
        </p:spPr>
      </p:pic>
      <p:sp>
        <p:nvSpPr>
          <p:cNvPr id="8" name="TextBox 7"/>
          <p:cNvSpPr txBox="1"/>
          <p:nvPr/>
        </p:nvSpPr>
        <p:spPr>
          <a:xfrm>
            <a:off x="827088" y="5157788"/>
            <a:ext cx="5616575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400" dirty="0"/>
              <a:t>Проекты  на  КОНКУРС «50 ИННОВАЦИОННЫХ ИДЕЙ РЕСПУБЛИКИ ТАТАРСТАН»</a:t>
            </a:r>
          </a:p>
          <a:p>
            <a:pPr>
              <a:defRPr/>
            </a:pPr>
            <a:r>
              <a:rPr lang="ru-RU" sz="2400" dirty="0"/>
              <a:t>И </a:t>
            </a:r>
            <a:r>
              <a:rPr lang="ru-RU" sz="2400" cap="all" dirty="0" smtClean="0"/>
              <a:t>олимпиады</a:t>
            </a:r>
            <a:r>
              <a:rPr lang="ru-RU" sz="2400" dirty="0"/>
              <a:t> </a:t>
            </a:r>
            <a:r>
              <a:rPr lang="ru-RU" sz="2400" dirty="0" smtClean="0"/>
              <a:t>ПО ТЕХНОЛОГИИ</a:t>
            </a:r>
            <a:endParaRPr lang="ru-RU" sz="2400" dirty="0"/>
          </a:p>
        </p:txBody>
      </p:sp>
      <p:pic>
        <p:nvPicPr>
          <p:cNvPr id="9" name="Picture 3" descr="DSC07567 - копия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56325" y="4635500"/>
            <a:ext cx="2506663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786322"/>
            <a:ext cx="2564271" cy="1857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2143116"/>
            <a:ext cx="2857520" cy="2402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0" y="1412875"/>
            <a:ext cx="9144000" cy="3619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182563">
              <a:defRPr/>
            </a:pP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ПОБЕДИТЕЛИ И ПРИЗЕРЫ - УЧАЩИЕСЯ  ГИМНАЗИИИ №102  ИМ. М.С.УСТИНОВОЙ</a:t>
            </a:r>
            <a:endParaRPr lang="ru-RU" sz="16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8" name="Picture 6" descr="IMG_039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43372" y="2357430"/>
            <a:ext cx="4248150" cy="294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74638" eaLnBrk="1" hangingPunct="1">
              <a:defRPr/>
            </a:pPr>
            <a:r>
              <a:rPr lang="ru-RU" sz="2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НАШИ  СОВМЕСТНЫЕ ДОСТИЖЕНИЯ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11638" y="5589588"/>
            <a:ext cx="4248150" cy="8509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КОНКУРС </a:t>
            </a:r>
          </a:p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«50 ИННОВАЦИОННЫХ ИДЕЙ </a:t>
            </a:r>
          </a:p>
          <a:p>
            <a:pPr algn="ctr">
              <a:defRPr/>
            </a:pP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РЕСПУБЛИКИ ТАТАРСТАН»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243888" y="549275"/>
            <a:ext cx="571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8313" y="549275"/>
            <a:ext cx="571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5112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3200" dirty="0" smtClean="0"/>
              <a:t> В гостях у Казанского авиационного технического колледжа</a:t>
            </a:r>
            <a:endParaRPr lang="ru-RU" sz="3200" dirty="0"/>
          </a:p>
        </p:txBody>
      </p:sp>
      <p:pic>
        <p:nvPicPr>
          <p:cNvPr id="1026" name="Picture 2" descr="F:\с флешки\презентация  и выступление Романовой Т.К\КАТТК\2015-12-09 09.52.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16765" y="3214686"/>
            <a:ext cx="3941515" cy="3357554"/>
          </a:xfrm>
          <a:prstGeom prst="rect">
            <a:avLst/>
          </a:prstGeom>
          <a:noFill/>
        </p:spPr>
      </p:pic>
      <p:pic>
        <p:nvPicPr>
          <p:cNvPr id="1027" name="Picture 3" descr="F:\с флешки\презентация  и выступление Романовой Т.К\КАТТК\2015-12-09 09.52.3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1988840"/>
            <a:ext cx="4191029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 флешки\презентация  и выступление Романовой Т.К\КАТТК\2015-12-09 09.56.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016" y="548680"/>
            <a:ext cx="3690906" cy="2672725"/>
          </a:xfrm>
          <a:prstGeom prst="rect">
            <a:avLst/>
          </a:prstGeom>
          <a:noFill/>
        </p:spPr>
      </p:pic>
      <p:pic>
        <p:nvPicPr>
          <p:cNvPr id="2051" name="Picture 3" descr="F:\с флешки\презентация  и выступление Романовой Т.К\КАТТК\2015-12-09 10.06.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47664" y="332656"/>
            <a:ext cx="2200791" cy="2862216"/>
          </a:xfrm>
          <a:prstGeom prst="rect">
            <a:avLst/>
          </a:prstGeom>
          <a:noFill/>
        </p:spPr>
      </p:pic>
      <p:pic>
        <p:nvPicPr>
          <p:cNvPr id="2052" name="Picture 4" descr="F:\с флешки\презентация  и выступление Романовой Т.К\КАТТК\2015-12-09 10.06.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624" y="3789040"/>
            <a:ext cx="3463159" cy="2736304"/>
          </a:xfrm>
          <a:prstGeom prst="rect">
            <a:avLst/>
          </a:prstGeom>
          <a:noFill/>
        </p:spPr>
      </p:pic>
      <p:pic>
        <p:nvPicPr>
          <p:cNvPr id="2053" name="Picture 5" descr="F:\с флешки\презентация  и выступление Романовой Т.К\КАТТК\2015-12-09 10.10.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6056" y="3933056"/>
            <a:ext cx="3648405" cy="254539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3212976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ЛАБОРАТОРНЫЕ И ПРАКТИЧЕСКИЕ АУДИТОРИИ КОЛЛЕДЖА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548680"/>
            <a:ext cx="3732635" cy="497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764704"/>
            <a:ext cx="4572032" cy="412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115616" y="5949280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СОВРЕМЕНННОЕ ПРОМЫШЛЕННОЕ ОБОРУДОВАНИЕ КОЛЛЕДЖА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22392" y="3284984"/>
            <a:ext cx="4382997" cy="3287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428604"/>
            <a:ext cx="4190976" cy="3143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84168" y="450912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ГОТОВЫЕ ИЗДЕЛИЯ ВЫПОЛНЕНЫЕ  СТУДЕНТАМИ И УЧЕНИКАМИ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25012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Территориальное расположение объектов сетевого взаимодействия</a:t>
            </a:r>
            <a:endParaRPr lang="ru-RU" dirty="0"/>
          </a:p>
        </p:txBody>
      </p:sp>
      <p:pic>
        <p:nvPicPr>
          <p:cNvPr id="6" name="Содержимое 5" descr="Карт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1844824"/>
            <a:ext cx="7931224" cy="4369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548680"/>
            <a:ext cx="6211021" cy="4658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11760" y="5805264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АВИАЦИОННЫЙ ДВИГАТЕЛЬ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Школьные профессиональные пробы совестно с Казанским колледжем технологии и дизайна</a:t>
            </a: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55776" y="332656"/>
            <a:ext cx="6400800" cy="2286000"/>
          </a:xfrm>
          <a:prstGeom prst="rect">
            <a:avLst/>
          </a:prstGeom>
        </p:spPr>
        <p:txBody>
          <a:bodyPr anchor="t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Нам интересно все новое!</a:t>
            </a:r>
            <a:endParaRPr kumimoji="0" lang="ru-RU" sz="4000" b="1" i="0" u="none" strike="noStrike" kern="1200" cap="all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 флешки\презентация  и выступление Романовой Т.К\Проведение школьных проб 15 февраля  казанский коледж технологии и  дизайна\IMG_20160215_13123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404664"/>
            <a:ext cx="6480212" cy="48601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5661248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/>
              <a:t>Фелтинг</a:t>
            </a:r>
            <a:r>
              <a:rPr lang="ru-RU" sz="2400" dirty="0" smtClean="0"/>
              <a:t> –сухое валяние шерсти и </a:t>
            </a:r>
          </a:p>
          <a:p>
            <a:r>
              <a:rPr lang="ru-RU" sz="2400" dirty="0" smtClean="0"/>
              <a:t>Окрашивание меховой шкурки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с флешки\презентация  и выступление Романовой Т.К\Проведение школьных проб 15 февраля  казанский коледж технологии и  дизайна\IMG_20160215_1438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476672"/>
            <a:ext cx="6349770" cy="47623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79712" y="5517232"/>
            <a:ext cx="6768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ВЫСТУПЛЕНИЕ В КАЧЕСТВЕ МОДЕЛЕЙ  ДЕМОНСТРИРУЮЩИХ  КОЛЛЕКЦИЮ ПАЛЬТО ИЗГОТОВЛЕННУЮ СТРУДЕНТАМИ КОЛЛЕДЖА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Загрузки и почта 2013-2014\22-10-2015_10-49-31\2015-10-2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285728"/>
            <a:ext cx="4500562" cy="3788379"/>
          </a:xfrm>
          <a:prstGeom prst="rect">
            <a:avLst/>
          </a:prstGeom>
          <a:noFill/>
        </p:spPr>
      </p:pic>
      <p:pic>
        <p:nvPicPr>
          <p:cNvPr id="1027" name="Picture 3" descr="D:\Копия документов\Мои локументы\ПРОФОРИЕНТАЦИОННАЯ РАБОТА МЕТОДИСТА\2015  ПРОФОРИЕНТАЦИЯ\Работа Архиповой Т.К и Козловской Т.А Модель\фотоотчет\DSC0037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3428999"/>
            <a:ext cx="4429156" cy="332230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286380" y="2357430"/>
            <a:ext cx="3500430" cy="92869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572132" y="2571744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МУЗЕЙ КМПО им. </a:t>
            </a:r>
            <a:r>
              <a:rPr lang="ru-RU" smtClean="0"/>
              <a:t>Горбунова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</a:rPr>
              <a:t>«…</a:t>
            </a:r>
            <a:r>
              <a:rPr lang="ru-RU" i="1" dirty="0" smtClean="0">
                <a:latin typeface="Times New Roman" pitchFamily="18" charset="0"/>
              </a:rPr>
              <a:t>профессии кажутся нам самыми возвышенными, если они пустили в нашем сердце глубокие корни, если идеям, господствующим в них, мы готовы принести в жертву нашу жизнь и все наши стремления. Они могут осчастливить того, кто имеет к ним призвание, но они обрекают на гибель того, кто принялся за них поспешно, необдуманно, поддавшись моменту</a:t>
            </a:r>
            <a:r>
              <a:rPr lang="ru-RU" dirty="0" smtClean="0">
                <a:latin typeface="Times New Roman" pitchFamily="18" charset="0"/>
              </a:rPr>
              <a:t>.» </a:t>
            </a:r>
          </a:p>
          <a:p>
            <a:pPr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</a:endParaRPr>
          </a:p>
          <a:p>
            <a:pPr algn="r">
              <a:buNone/>
            </a:pPr>
            <a:r>
              <a:rPr lang="ru-RU" dirty="0" smtClean="0">
                <a:latin typeface="Times New Roman" pitchFamily="18" charset="0"/>
              </a:rPr>
              <a:t>К. Маркс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172400" y="0"/>
            <a:ext cx="971600" cy="6206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Line 3"/>
          <p:cNvSpPr>
            <a:spLocks noChangeShapeType="1"/>
          </p:cNvSpPr>
          <p:nvPr/>
        </p:nvSpPr>
        <p:spPr bwMode="gray">
          <a:xfrm flipH="1">
            <a:off x="873125" y="5621338"/>
            <a:ext cx="165735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Line 4"/>
          <p:cNvSpPr>
            <a:spLocks noChangeShapeType="1"/>
          </p:cNvSpPr>
          <p:nvPr/>
        </p:nvSpPr>
        <p:spPr bwMode="gray">
          <a:xfrm flipH="1">
            <a:off x="873125" y="4783138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7" name="Line 5"/>
          <p:cNvSpPr>
            <a:spLocks noChangeShapeType="1"/>
          </p:cNvSpPr>
          <p:nvPr/>
        </p:nvSpPr>
        <p:spPr bwMode="gray">
          <a:xfrm flipH="1">
            <a:off x="900113" y="3933825"/>
            <a:ext cx="335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Line 6"/>
          <p:cNvSpPr>
            <a:spLocks noChangeShapeType="1"/>
          </p:cNvSpPr>
          <p:nvPr/>
        </p:nvSpPr>
        <p:spPr bwMode="gray">
          <a:xfrm flipH="1">
            <a:off x="873125" y="3124200"/>
            <a:ext cx="416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Line 7"/>
          <p:cNvSpPr>
            <a:spLocks noChangeShapeType="1"/>
          </p:cNvSpPr>
          <p:nvPr/>
        </p:nvSpPr>
        <p:spPr bwMode="gray">
          <a:xfrm flipH="1" flipV="1">
            <a:off x="873125" y="2282825"/>
            <a:ext cx="503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Line 8"/>
          <p:cNvSpPr>
            <a:spLocks noChangeShapeType="1"/>
          </p:cNvSpPr>
          <p:nvPr/>
        </p:nvSpPr>
        <p:spPr bwMode="gray">
          <a:xfrm>
            <a:off x="1025525" y="2276475"/>
            <a:ext cx="0" cy="8715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Line 9"/>
          <p:cNvSpPr>
            <a:spLocks noChangeShapeType="1"/>
          </p:cNvSpPr>
          <p:nvPr/>
        </p:nvSpPr>
        <p:spPr bwMode="gray">
          <a:xfrm>
            <a:off x="1025525" y="3148013"/>
            <a:ext cx="0" cy="817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2" name="Line 10"/>
          <p:cNvSpPr>
            <a:spLocks noChangeShapeType="1"/>
          </p:cNvSpPr>
          <p:nvPr/>
        </p:nvSpPr>
        <p:spPr bwMode="gray">
          <a:xfrm>
            <a:off x="1025525" y="3965575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0973" name="Line 11"/>
          <p:cNvSpPr>
            <a:spLocks noChangeShapeType="1"/>
          </p:cNvSpPr>
          <p:nvPr/>
        </p:nvSpPr>
        <p:spPr bwMode="gray">
          <a:xfrm>
            <a:off x="1025525" y="4783138"/>
            <a:ext cx="0" cy="815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51520" y="2276872"/>
            <a:ext cx="8496622" cy="4248472"/>
            <a:chOff x="1514" y="1446"/>
            <a:chExt cx="3670" cy="2106"/>
          </a:xfrm>
        </p:grpSpPr>
        <p:sp>
          <p:nvSpPr>
            <p:cNvPr id="73745" name="Freeform 17"/>
            <p:cNvSpPr>
              <a:spLocks/>
            </p:cNvSpPr>
            <p:nvPr/>
          </p:nvSpPr>
          <p:spPr bwMode="gray">
            <a:xfrm>
              <a:off x="4817" y="1446"/>
              <a:ext cx="363" cy="533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4">
                  <a:moveTo>
                    <a:pt x="308" y="120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0" name="Freeform 18"/>
            <p:cNvSpPr>
              <a:spLocks/>
            </p:cNvSpPr>
            <p:nvPr/>
          </p:nvSpPr>
          <p:spPr bwMode="gray">
            <a:xfrm>
              <a:off x="3078" y="1446"/>
              <a:ext cx="2106" cy="341"/>
            </a:xfrm>
            <a:custGeom>
              <a:avLst/>
              <a:gdLst>
                <a:gd name="T0" fmla="*/ 1743 w 1786"/>
                <a:gd name="T1" fmla="*/ 341 h 284"/>
                <a:gd name="T2" fmla="*/ 0 w 1786"/>
                <a:gd name="T3" fmla="*/ 341 h 284"/>
                <a:gd name="T4" fmla="*/ 526 w 1786"/>
                <a:gd name="T5" fmla="*/ 0 h 284"/>
                <a:gd name="T6" fmla="*/ 2106 w 1786"/>
                <a:gd name="T7" fmla="*/ 0 h 284"/>
                <a:gd name="T8" fmla="*/ 1743 w 1786"/>
                <a:gd name="T9" fmla="*/ 341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86"/>
                <a:gd name="T16" fmla="*/ 0 h 284"/>
                <a:gd name="T17" fmla="*/ 1786 w 1786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86" h="284">
                  <a:moveTo>
                    <a:pt x="1478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786" y="0"/>
                  </a:lnTo>
                  <a:lnTo>
                    <a:pt x="1478" y="284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r>
                <a:rPr lang="ru-RU" dirty="0"/>
                <a:t> </a:t>
              </a:r>
              <a:r>
                <a:rPr lang="ru-RU" dirty="0" smtClean="0"/>
                <a:t>       </a:t>
              </a:r>
              <a:endParaRPr lang="ru-RU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3747" name="Freeform 19"/>
            <p:cNvSpPr>
              <a:spLocks/>
            </p:cNvSpPr>
            <p:nvPr/>
          </p:nvSpPr>
          <p:spPr bwMode="gray">
            <a:xfrm>
              <a:off x="4452" y="1970"/>
              <a:ext cx="363" cy="530"/>
            </a:xfrm>
            <a:custGeom>
              <a:avLst/>
              <a:gdLst/>
              <a:ahLst/>
              <a:cxnLst>
                <a:cxn ang="0">
                  <a:pos x="308" y="120"/>
                </a:cxn>
                <a:cxn ang="0">
                  <a:pos x="0" y="442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0"/>
                </a:cxn>
              </a:cxnLst>
              <a:rect l="0" t="0" r="r" b="b"/>
              <a:pathLst>
                <a:path w="308" h="442">
                  <a:moveTo>
                    <a:pt x="308" y="120"/>
                  </a:moveTo>
                  <a:lnTo>
                    <a:pt x="0" y="442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0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46275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2" name="Freeform 20"/>
            <p:cNvSpPr>
              <a:spLocks/>
            </p:cNvSpPr>
            <p:nvPr/>
          </p:nvSpPr>
          <p:spPr bwMode="gray">
            <a:xfrm>
              <a:off x="2555" y="1970"/>
              <a:ext cx="2264" cy="340"/>
            </a:xfrm>
            <a:custGeom>
              <a:avLst/>
              <a:gdLst>
                <a:gd name="T0" fmla="*/ 1901 w 1920"/>
                <a:gd name="T1" fmla="*/ 340 h 284"/>
                <a:gd name="T2" fmla="*/ 0 w 1920"/>
                <a:gd name="T3" fmla="*/ 340 h 284"/>
                <a:gd name="T4" fmla="*/ 526 w 1920"/>
                <a:gd name="T5" fmla="*/ 0 h 284"/>
                <a:gd name="T6" fmla="*/ 2264 w 1920"/>
                <a:gd name="T7" fmla="*/ 0 h 284"/>
                <a:gd name="T8" fmla="*/ 1901 w 1920"/>
                <a:gd name="T9" fmla="*/ 34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0"/>
                <a:gd name="T16" fmla="*/ 0 h 284"/>
                <a:gd name="T17" fmla="*/ 1920 w 192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0" h="284">
                  <a:moveTo>
                    <a:pt x="161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1920" y="0"/>
                  </a:lnTo>
                  <a:lnTo>
                    <a:pt x="1612" y="284"/>
                  </a:lnTo>
                  <a:close/>
                </a:path>
              </a:pathLst>
            </a:custGeom>
            <a:solidFill>
              <a:schemeClr val="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r>
                <a:rPr lang="ru-RU" dirty="0" smtClean="0"/>
                <a:t>              </a:t>
              </a:r>
              <a:endParaRPr lang="ru-RU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3749" name="Freeform 21"/>
            <p:cNvSpPr>
              <a:spLocks/>
            </p:cNvSpPr>
            <p:nvPr/>
          </p:nvSpPr>
          <p:spPr bwMode="gray">
            <a:xfrm>
              <a:off x="4096" y="2477"/>
              <a:ext cx="342" cy="516"/>
            </a:xfrm>
            <a:custGeom>
              <a:avLst/>
              <a:gdLst/>
              <a:ahLst/>
              <a:cxnLst>
                <a:cxn ang="0">
                  <a:pos x="306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6" y="0"/>
                </a:cxn>
                <a:cxn ang="0">
                  <a:pos x="306" y="122"/>
                </a:cxn>
              </a:cxnLst>
              <a:rect l="0" t="0" r="r" b="b"/>
              <a:pathLst>
                <a:path w="306" h="444">
                  <a:moveTo>
                    <a:pt x="306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6" y="0"/>
                  </a:lnTo>
                  <a:lnTo>
                    <a:pt x="306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750" name="Freeform 22"/>
            <p:cNvSpPr>
              <a:spLocks/>
            </p:cNvSpPr>
            <p:nvPr/>
          </p:nvSpPr>
          <p:spPr bwMode="gray">
            <a:xfrm>
              <a:off x="3722" y="3019"/>
              <a:ext cx="364" cy="533"/>
            </a:xfrm>
            <a:custGeom>
              <a:avLst/>
              <a:gdLst/>
              <a:ahLst/>
              <a:cxnLst>
                <a:cxn ang="0">
                  <a:pos x="308" y="122"/>
                </a:cxn>
                <a:cxn ang="0">
                  <a:pos x="0" y="444"/>
                </a:cxn>
                <a:cxn ang="0">
                  <a:pos x="0" y="286"/>
                </a:cxn>
                <a:cxn ang="0">
                  <a:pos x="308" y="0"/>
                </a:cxn>
                <a:cxn ang="0">
                  <a:pos x="308" y="122"/>
                </a:cxn>
              </a:cxnLst>
              <a:rect l="0" t="0" r="r" b="b"/>
              <a:pathLst>
                <a:path w="308" h="444">
                  <a:moveTo>
                    <a:pt x="308" y="122"/>
                  </a:moveTo>
                  <a:lnTo>
                    <a:pt x="0" y="444"/>
                  </a:lnTo>
                  <a:lnTo>
                    <a:pt x="0" y="286"/>
                  </a:lnTo>
                  <a:lnTo>
                    <a:pt x="308" y="0"/>
                  </a:lnTo>
                  <a:lnTo>
                    <a:pt x="308" y="122"/>
                  </a:lnTo>
                  <a:close/>
                </a:path>
              </a:pathLst>
            </a:custGeom>
            <a:gradFill rotWithShape="1">
              <a:gsLst>
                <a:gs pos="0">
                  <a:schemeClr val="tx2">
                    <a:gamma/>
                    <a:shade val="46275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985" name="Freeform 23"/>
            <p:cNvSpPr>
              <a:spLocks/>
            </p:cNvSpPr>
            <p:nvPr/>
          </p:nvSpPr>
          <p:spPr bwMode="gray">
            <a:xfrm>
              <a:off x="1515" y="3022"/>
              <a:ext cx="2571" cy="340"/>
            </a:xfrm>
            <a:custGeom>
              <a:avLst/>
              <a:gdLst>
                <a:gd name="T0" fmla="*/ 2208 w 2180"/>
                <a:gd name="T1" fmla="*/ 340 h 284"/>
                <a:gd name="T2" fmla="*/ 0 w 2180"/>
                <a:gd name="T3" fmla="*/ 340 h 284"/>
                <a:gd name="T4" fmla="*/ 526 w 2180"/>
                <a:gd name="T5" fmla="*/ 0 h 284"/>
                <a:gd name="T6" fmla="*/ 2571 w 2180"/>
                <a:gd name="T7" fmla="*/ 0 h 284"/>
                <a:gd name="T8" fmla="*/ 2208 w 2180"/>
                <a:gd name="T9" fmla="*/ 340 h 2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80"/>
                <a:gd name="T16" fmla="*/ 0 h 284"/>
                <a:gd name="T17" fmla="*/ 2180 w 2180"/>
                <a:gd name="T18" fmla="*/ 284 h 2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80" h="284">
                  <a:moveTo>
                    <a:pt x="1872" y="284"/>
                  </a:moveTo>
                  <a:lnTo>
                    <a:pt x="0" y="284"/>
                  </a:lnTo>
                  <a:lnTo>
                    <a:pt x="446" y="0"/>
                  </a:lnTo>
                  <a:lnTo>
                    <a:pt x="2180" y="0"/>
                  </a:lnTo>
                  <a:lnTo>
                    <a:pt x="1872" y="284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0986" name="Freeform 24"/>
            <p:cNvSpPr>
              <a:spLocks/>
            </p:cNvSpPr>
            <p:nvPr/>
          </p:nvSpPr>
          <p:spPr bwMode="gray">
            <a:xfrm>
              <a:off x="1888" y="1543"/>
              <a:ext cx="1158" cy="1715"/>
            </a:xfrm>
            <a:custGeom>
              <a:avLst/>
              <a:gdLst>
                <a:gd name="T0" fmla="*/ 8 w 1824"/>
                <a:gd name="T1" fmla="*/ 1596 h 2648"/>
                <a:gd name="T2" fmla="*/ 36 w 1824"/>
                <a:gd name="T3" fmla="*/ 1373 h 2648"/>
                <a:gd name="T4" fmla="*/ 79 w 1824"/>
                <a:gd name="T5" fmla="*/ 1171 h 2648"/>
                <a:gd name="T6" fmla="*/ 135 w 1824"/>
                <a:gd name="T7" fmla="*/ 987 h 2648"/>
                <a:gd name="T8" fmla="*/ 201 w 1824"/>
                <a:gd name="T9" fmla="*/ 823 h 2648"/>
                <a:gd name="T10" fmla="*/ 273 w 1824"/>
                <a:gd name="T11" fmla="*/ 676 h 2648"/>
                <a:gd name="T12" fmla="*/ 349 w 1824"/>
                <a:gd name="T13" fmla="*/ 548 h 2648"/>
                <a:gd name="T14" fmla="*/ 427 w 1824"/>
                <a:gd name="T15" fmla="*/ 437 h 2648"/>
                <a:gd name="T16" fmla="*/ 503 w 1824"/>
                <a:gd name="T17" fmla="*/ 342 h 2648"/>
                <a:gd name="T18" fmla="*/ 575 w 1824"/>
                <a:gd name="T19" fmla="*/ 264 h 2648"/>
                <a:gd name="T20" fmla="*/ 641 w 1824"/>
                <a:gd name="T21" fmla="*/ 201 h 2648"/>
                <a:gd name="T22" fmla="*/ 696 w 1824"/>
                <a:gd name="T23" fmla="*/ 153 h 2648"/>
                <a:gd name="T24" fmla="*/ 739 w 1824"/>
                <a:gd name="T25" fmla="*/ 119 h 2648"/>
                <a:gd name="T26" fmla="*/ 767 w 1824"/>
                <a:gd name="T27" fmla="*/ 100 h 2648"/>
                <a:gd name="T28" fmla="*/ 777 w 1824"/>
                <a:gd name="T29" fmla="*/ 93 h 2648"/>
                <a:gd name="T30" fmla="*/ 1097 w 1824"/>
                <a:gd name="T31" fmla="*/ 36 h 2648"/>
                <a:gd name="T32" fmla="*/ 995 w 1824"/>
                <a:gd name="T33" fmla="*/ 212 h 2648"/>
                <a:gd name="T34" fmla="*/ 987 w 1824"/>
                <a:gd name="T35" fmla="*/ 215 h 2648"/>
                <a:gd name="T36" fmla="*/ 961 w 1824"/>
                <a:gd name="T37" fmla="*/ 224 h 2648"/>
                <a:gd name="T38" fmla="*/ 922 w 1824"/>
                <a:gd name="T39" fmla="*/ 240 h 2648"/>
                <a:gd name="T40" fmla="*/ 870 w 1824"/>
                <a:gd name="T41" fmla="*/ 266 h 2648"/>
                <a:gd name="T42" fmla="*/ 806 w 1824"/>
                <a:gd name="T43" fmla="*/ 302 h 2648"/>
                <a:gd name="T44" fmla="*/ 735 w 1824"/>
                <a:gd name="T45" fmla="*/ 350 h 2648"/>
                <a:gd name="T46" fmla="*/ 656 w 1824"/>
                <a:gd name="T47" fmla="*/ 412 h 2648"/>
                <a:gd name="T48" fmla="*/ 574 w 1824"/>
                <a:gd name="T49" fmla="*/ 490 h 2648"/>
                <a:gd name="T50" fmla="*/ 489 w 1824"/>
                <a:gd name="T51" fmla="*/ 583 h 2648"/>
                <a:gd name="T52" fmla="*/ 401 w 1824"/>
                <a:gd name="T53" fmla="*/ 697 h 2648"/>
                <a:gd name="T54" fmla="*/ 316 w 1824"/>
                <a:gd name="T55" fmla="*/ 829 h 2648"/>
                <a:gd name="T56" fmla="*/ 235 w 1824"/>
                <a:gd name="T57" fmla="*/ 983 h 2648"/>
                <a:gd name="T58" fmla="*/ 157 w 1824"/>
                <a:gd name="T59" fmla="*/ 1161 h 2648"/>
                <a:gd name="T60" fmla="*/ 88 w 1824"/>
                <a:gd name="T61" fmla="*/ 1363 h 2648"/>
                <a:gd name="T62" fmla="*/ 27 w 1824"/>
                <a:gd name="T63" fmla="*/ 1591 h 26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824"/>
                <a:gd name="T97" fmla="*/ 0 h 2648"/>
                <a:gd name="T98" fmla="*/ 1824 w 1824"/>
                <a:gd name="T99" fmla="*/ 2648 h 26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824" h="2648">
                  <a:moveTo>
                    <a:pt x="0" y="2648"/>
                  </a:moveTo>
                  <a:lnTo>
                    <a:pt x="12" y="2464"/>
                  </a:lnTo>
                  <a:lnTo>
                    <a:pt x="32" y="2288"/>
                  </a:lnTo>
                  <a:lnTo>
                    <a:pt x="56" y="2120"/>
                  </a:lnTo>
                  <a:lnTo>
                    <a:pt x="88" y="1960"/>
                  </a:lnTo>
                  <a:lnTo>
                    <a:pt x="124" y="1808"/>
                  </a:lnTo>
                  <a:lnTo>
                    <a:pt x="166" y="1662"/>
                  </a:lnTo>
                  <a:lnTo>
                    <a:pt x="212" y="1524"/>
                  </a:lnTo>
                  <a:lnTo>
                    <a:pt x="262" y="1394"/>
                  </a:lnTo>
                  <a:lnTo>
                    <a:pt x="316" y="1270"/>
                  </a:lnTo>
                  <a:lnTo>
                    <a:pt x="372" y="1154"/>
                  </a:lnTo>
                  <a:lnTo>
                    <a:pt x="430" y="1044"/>
                  </a:lnTo>
                  <a:lnTo>
                    <a:pt x="490" y="942"/>
                  </a:lnTo>
                  <a:lnTo>
                    <a:pt x="550" y="846"/>
                  </a:lnTo>
                  <a:lnTo>
                    <a:pt x="612" y="758"/>
                  </a:lnTo>
                  <a:lnTo>
                    <a:pt x="672" y="674"/>
                  </a:lnTo>
                  <a:lnTo>
                    <a:pt x="734" y="598"/>
                  </a:lnTo>
                  <a:lnTo>
                    <a:pt x="792" y="528"/>
                  </a:lnTo>
                  <a:lnTo>
                    <a:pt x="850" y="464"/>
                  </a:lnTo>
                  <a:lnTo>
                    <a:pt x="906" y="408"/>
                  </a:lnTo>
                  <a:lnTo>
                    <a:pt x="960" y="356"/>
                  </a:lnTo>
                  <a:lnTo>
                    <a:pt x="1010" y="310"/>
                  </a:lnTo>
                  <a:lnTo>
                    <a:pt x="1056" y="270"/>
                  </a:lnTo>
                  <a:lnTo>
                    <a:pt x="1096" y="236"/>
                  </a:lnTo>
                  <a:lnTo>
                    <a:pt x="1134" y="208"/>
                  </a:lnTo>
                  <a:lnTo>
                    <a:pt x="1164" y="184"/>
                  </a:lnTo>
                  <a:lnTo>
                    <a:pt x="1190" y="166"/>
                  </a:lnTo>
                  <a:lnTo>
                    <a:pt x="1208" y="154"/>
                  </a:lnTo>
                  <a:lnTo>
                    <a:pt x="1220" y="146"/>
                  </a:lnTo>
                  <a:lnTo>
                    <a:pt x="1224" y="144"/>
                  </a:lnTo>
                  <a:lnTo>
                    <a:pt x="848" y="0"/>
                  </a:lnTo>
                  <a:lnTo>
                    <a:pt x="1728" y="56"/>
                  </a:lnTo>
                  <a:lnTo>
                    <a:pt x="1824" y="480"/>
                  </a:lnTo>
                  <a:lnTo>
                    <a:pt x="1568" y="328"/>
                  </a:lnTo>
                  <a:lnTo>
                    <a:pt x="1564" y="328"/>
                  </a:lnTo>
                  <a:lnTo>
                    <a:pt x="1554" y="332"/>
                  </a:lnTo>
                  <a:lnTo>
                    <a:pt x="1538" y="338"/>
                  </a:lnTo>
                  <a:lnTo>
                    <a:pt x="1514" y="346"/>
                  </a:lnTo>
                  <a:lnTo>
                    <a:pt x="1486" y="356"/>
                  </a:lnTo>
                  <a:lnTo>
                    <a:pt x="1452" y="370"/>
                  </a:lnTo>
                  <a:lnTo>
                    <a:pt x="1412" y="388"/>
                  </a:lnTo>
                  <a:lnTo>
                    <a:pt x="1370" y="410"/>
                  </a:lnTo>
                  <a:lnTo>
                    <a:pt x="1322" y="436"/>
                  </a:lnTo>
                  <a:lnTo>
                    <a:pt x="1270" y="466"/>
                  </a:lnTo>
                  <a:lnTo>
                    <a:pt x="1216" y="500"/>
                  </a:lnTo>
                  <a:lnTo>
                    <a:pt x="1158" y="540"/>
                  </a:lnTo>
                  <a:lnTo>
                    <a:pt x="1098" y="584"/>
                  </a:lnTo>
                  <a:lnTo>
                    <a:pt x="1034" y="636"/>
                  </a:lnTo>
                  <a:lnTo>
                    <a:pt x="970" y="692"/>
                  </a:lnTo>
                  <a:lnTo>
                    <a:pt x="904" y="756"/>
                  </a:lnTo>
                  <a:lnTo>
                    <a:pt x="836" y="824"/>
                  </a:lnTo>
                  <a:lnTo>
                    <a:pt x="770" y="900"/>
                  </a:lnTo>
                  <a:lnTo>
                    <a:pt x="700" y="984"/>
                  </a:lnTo>
                  <a:lnTo>
                    <a:pt x="632" y="1076"/>
                  </a:lnTo>
                  <a:lnTo>
                    <a:pt x="566" y="1174"/>
                  </a:lnTo>
                  <a:lnTo>
                    <a:pt x="498" y="1280"/>
                  </a:lnTo>
                  <a:lnTo>
                    <a:pt x="434" y="1394"/>
                  </a:lnTo>
                  <a:lnTo>
                    <a:pt x="370" y="1518"/>
                  </a:lnTo>
                  <a:lnTo>
                    <a:pt x="308" y="1650"/>
                  </a:lnTo>
                  <a:lnTo>
                    <a:pt x="248" y="1792"/>
                  </a:lnTo>
                  <a:lnTo>
                    <a:pt x="192" y="1944"/>
                  </a:lnTo>
                  <a:lnTo>
                    <a:pt x="138" y="2104"/>
                  </a:lnTo>
                  <a:lnTo>
                    <a:pt x="88" y="2274"/>
                  </a:lnTo>
                  <a:lnTo>
                    <a:pt x="42" y="2456"/>
                  </a:lnTo>
                  <a:lnTo>
                    <a:pt x="0" y="2648"/>
                  </a:lnTo>
                  <a:close/>
                </a:path>
              </a:pathLst>
            </a:custGeom>
            <a:gradFill rotWithShape="1">
              <a:gsLst>
                <a:gs pos="0">
                  <a:srgbClr val="D11364"/>
                </a:gs>
                <a:gs pos="100000">
                  <a:srgbClr val="61092E"/>
                </a:gs>
              </a:gsLst>
              <a:lin ang="5400000" scaled="1"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3753" name="Rectangle 25"/>
            <p:cNvSpPr>
              <a:spLocks noChangeArrowheads="1"/>
            </p:cNvSpPr>
            <p:nvPr/>
          </p:nvSpPr>
          <p:spPr bwMode="gray">
            <a:xfrm>
              <a:off x="3082" y="1787"/>
              <a:ext cx="1743" cy="19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72549"/>
                    <a:invGamma/>
                  </a:schemeClr>
                </a:gs>
                <a:gs pos="50000">
                  <a:schemeClr val="accent2"/>
                </a:gs>
                <a:gs pos="100000">
                  <a:schemeClr val="accent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en-US" sz="1600" b="1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</a:endParaRPr>
            </a:p>
          </p:txBody>
        </p:sp>
        <p:sp>
          <p:nvSpPr>
            <p:cNvPr id="73754" name="Rectangle 26"/>
            <p:cNvSpPr>
              <a:spLocks noChangeArrowheads="1"/>
            </p:cNvSpPr>
            <p:nvPr/>
          </p:nvSpPr>
          <p:spPr bwMode="gray">
            <a:xfrm>
              <a:off x="2571" y="2311"/>
              <a:ext cx="1900" cy="188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shade val="72549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 sz="16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endParaRPr>
            </a:p>
            <a:p>
              <a:pPr algn="ctr" eaLnBrk="0" hangingPunct="0"/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40989" name="Freeform 27"/>
            <p:cNvSpPr>
              <a:spLocks/>
            </p:cNvSpPr>
            <p:nvPr/>
          </p:nvSpPr>
          <p:spPr bwMode="gray">
            <a:xfrm>
              <a:off x="2036" y="2494"/>
              <a:ext cx="2415" cy="343"/>
            </a:xfrm>
            <a:custGeom>
              <a:avLst/>
              <a:gdLst>
                <a:gd name="T0" fmla="*/ 2054 w 2048"/>
                <a:gd name="T1" fmla="*/ 343 h 286"/>
                <a:gd name="T2" fmla="*/ 0 w 2048"/>
                <a:gd name="T3" fmla="*/ 343 h 286"/>
                <a:gd name="T4" fmla="*/ 526 w 2048"/>
                <a:gd name="T5" fmla="*/ 0 h 286"/>
                <a:gd name="T6" fmla="*/ 2415 w 2048"/>
                <a:gd name="T7" fmla="*/ 0 h 286"/>
                <a:gd name="T8" fmla="*/ 2054 w 2048"/>
                <a:gd name="T9" fmla="*/ 343 h 2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48"/>
                <a:gd name="T16" fmla="*/ 0 h 286"/>
                <a:gd name="T17" fmla="*/ 2048 w 2048"/>
                <a:gd name="T18" fmla="*/ 286 h 28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48" h="286">
                  <a:moveTo>
                    <a:pt x="1742" y="286"/>
                  </a:moveTo>
                  <a:lnTo>
                    <a:pt x="0" y="286"/>
                  </a:lnTo>
                  <a:lnTo>
                    <a:pt x="446" y="0"/>
                  </a:lnTo>
                  <a:lnTo>
                    <a:pt x="2048" y="0"/>
                  </a:lnTo>
                  <a:lnTo>
                    <a:pt x="1742" y="286"/>
                  </a:lnTo>
                  <a:close/>
                </a:path>
              </a:pathLst>
            </a:custGeom>
            <a:solidFill>
              <a:schemeClr val="folHlink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r>
                <a:rPr lang="ru-RU" dirty="0" smtClean="0"/>
                <a:t> </a:t>
              </a:r>
              <a:r>
                <a:rPr lang="ru-RU" dirty="0" smtClean="0">
                  <a:solidFill>
                    <a:schemeClr val="bg2">
                      <a:lumMod val="10000"/>
                    </a:schemeClr>
                  </a:solidFill>
                </a:rPr>
                <a:t>         </a:t>
              </a:r>
              <a:endParaRPr lang="ru-RU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sp>
          <p:nvSpPr>
            <p:cNvPr id="73756" name="Rectangle 28"/>
            <p:cNvSpPr>
              <a:spLocks noChangeArrowheads="1"/>
            </p:cNvSpPr>
            <p:nvPr/>
          </p:nvSpPr>
          <p:spPr bwMode="gray">
            <a:xfrm>
              <a:off x="2043" y="2821"/>
              <a:ext cx="2053" cy="203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shade val="72549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endParaRPr lang="ru-RU" sz="16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endParaRPr>
            </a:p>
            <a:p>
              <a:pPr algn="ctr" eaLnBrk="0" hangingPunct="0"/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73757" name="Rectangle 29"/>
            <p:cNvSpPr>
              <a:spLocks noChangeArrowheads="1"/>
            </p:cNvSpPr>
            <p:nvPr/>
          </p:nvSpPr>
          <p:spPr bwMode="gray">
            <a:xfrm>
              <a:off x="1514" y="3363"/>
              <a:ext cx="2213" cy="187"/>
            </a:xfrm>
            <a:prstGeom prst="rect">
              <a:avLst/>
            </a:prstGeom>
            <a:gradFill rotWithShape="1">
              <a:gsLst>
                <a:gs pos="0">
                  <a:schemeClr val="tx2">
                    <a:gamma/>
                    <a:shade val="72549"/>
                    <a:invGamma/>
                  </a:schemeClr>
                </a:gs>
                <a:gs pos="50000">
                  <a:schemeClr val="tx2"/>
                </a:gs>
                <a:gs pos="100000">
                  <a:schemeClr val="tx2">
                    <a:gamma/>
                    <a:shade val="72549"/>
                    <a:invGamma/>
                  </a:schemeClr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/>
              <a:r>
                <a:rPr lang="ru-RU" sz="1600" b="1" dirty="0">
                  <a:solidFill>
                    <a:srgbClr val="FFFFFF"/>
                  </a:solidFill>
                  <a:latin typeface="Verdana" pitchFamily="34" charset="0"/>
                </a:rPr>
                <a:t>     </a:t>
              </a:r>
            </a:p>
            <a:p>
              <a:pPr algn="ctr" eaLnBrk="0" hangingPunct="0"/>
              <a:endParaRPr lang="ru-RU" sz="1600" b="1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 eaLnBrk="0" hangingPunct="0"/>
              <a:endParaRPr lang="en-US" sz="16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</p:grpSp>
      <p:sp>
        <p:nvSpPr>
          <p:cNvPr id="26" name="Прямоугольник 25"/>
          <p:cNvSpPr/>
          <p:nvPr/>
        </p:nvSpPr>
        <p:spPr>
          <a:xfrm>
            <a:off x="611560" y="6165304"/>
            <a:ext cx="4527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  <a:latin typeface="Verdana" pitchFamily="34" charset="0"/>
              </a:rPr>
              <a:t>Изучение правовых документов</a:t>
            </a:r>
            <a:endParaRPr lang="ru-RU" dirty="0"/>
          </a:p>
        </p:txBody>
      </p:sp>
      <p:sp>
        <p:nvSpPr>
          <p:cNvPr id="27" name="Freeform 23"/>
          <p:cNvSpPr>
            <a:spLocks/>
          </p:cNvSpPr>
          <p:nvPr/>
        </p:nvSpPr>
        <p:spPr bwMode="gray">
          <a:xfrm>
            <a:off x="971600" y="5517232"/>
            <a:ext cx="4842705" cy="546385"/>
          </a:xfrm>
          <a:custGeom>
            <a:avLst/>
            <a:gdLst>
              <a:gd name="T0" fmla="*/ 2208 w 2180"/>
              <a:gd name="T1" fmla="*/ 340 h 284"/>
              <a:gd name="T2" fmla="*/ 0 w 2180"/>
              <a:gd name="T3" fmla="*/ 340 h 284"/>
              <a:gd name="T4" fmla="*/ 526 w 2180"/>
              <a:gd name="T5" fmla="*/ 0 h 284"/>
              <a:gd name="T6" fmla="*/ 2571 w 2180"/>
              <a:gd name="T7" fmla="*/ 0 h 284"/>
              <a:gd name="T8" fmla="*/ 2208 w 2180"/>
              <a:gd name="T9" fmla="*/ 340 h 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80"/>
              <a:gd name="T16" fmla="*/ 0 h 284"/>
              <a:gd name="T17" fmla="*/ 2180 w 2180"/>
              <a:gd name="T18" fmla="*/ 284 h 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80" h="284">
                <a:moveTo>
                  <a:pt x="1872" y="284"/>
                </a:moveTo>
                <a:lnTo>
                  <a:pt x="0" y="284"/>
                </a:lnTo>
                <a:lnTo>
                  <a:pt x="446" y="0"/>
                </a:lnTo>
                <a:lnTo>
                  <a:pt x="2180" y="0"/>
                </a:lnTo>
                <a:lnTo>
                  <a:pt x="1872" y="284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dirty="0" smtClean="0">
                <a:solidFill>
                  <a:schemeClr val="bg1"/>
                </a:solidFill>
              </a:rPr>
              <a:t>Опыт других регионов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547664" y="4941168"/>
            <a:ext cx="46805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rPr>
              <a:t>Разработка учебных программ по</a:t>
            </a:r>
          </a:p>
          <a:p>
            <a:pPr algn="ctr" eaLnBrk="0" hangingPunct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rPr>
              <a:t> Технологии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2123728" y="436510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Элективные курсы  с учетом вакансий региона</a:t>
            </a:r>
            <a:endParaRPr lang="ru-RU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267744" y="3933056"/>
            <a:ext cx="5969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rPr>
              <a:t>План мероприятий с ЦЕНТРОМ ЗАНЯТОСТИ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Verdana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59832" y="33569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Конкурсы  Министерства образования                      и      Министерства  Труда</a:t>
            </a:r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3923928" y="2924944"/>
            <a:ext cx="4176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Verdana" pitchFamily="34" charset="0"/>
              </a:rPr>
              <a:t>Договора с СПО, предприятиями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Verdana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11960" y="2276872"/>
            <a:ext cx="46085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Увеличение  будущих студентов  СПО</a:t>
            </a:r>
          </a:p>
          <a:p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</a:rPr>
              <a:t> и повышение престижа профессий</a:t>
            </a:r>
            <a:endParaRPr lang="ru-RU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8" name="Заголовок 37"/>
          <p:cNvSpPr>
            <a:spLocks noGrp="1"/>
          </p:cNvSpPr>
          <p:nvPr>
            <p:ph type="title"/>
          </p:nvPr>
        </p:nvSpPr>
        <p:spPr>
          <a:xfrm>
            <a:off x="1835696" y="274320"/>
            <a:ext cx="7097992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Стратегия развития профориентационной работы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31" grpId="0"/>
      <p:bldP spid="32" grpId="0"/>
      <p:bldP spid="33" grpId="0"/>
      <p:bldP spid="35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настасия.АНАСТАСИЯ\Desktop\настольный теннис\2014-03-Лучший по профессии 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429000"/>
            <a:ext cx="4165600" cy="294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50825" y="1125538"/>
            <a:ext cx="8678863" cy="7270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ВСЕСТОРОННЯЯ ПОДГОТОВКА ПОДРОСТКОВ И МОЛОДЕЖИ К ИННОВАЦИОННОЙ ДЕЯТЕЛЬНОСТИ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0825" y="2214563"/>
            <a:ext cx="5689600" cy="1031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СОЗДАНИЕ УСЛОВИЙ ДЛЯ ВКЛЮЧЕНИЯ МОЛОДЫХ ЛЮДЕЙ В ТЕХНИЧЕСКОЕ ТВОРЧЕСТВО И ИЗОБРЕТАТЕЛЬСТВО</a:t>
            </a:r>
          </a:p>
        </p:txBody>
      </p:sp>
      <p:pic>
        <p:nvPicPr>
          <p:cNvPr id="6" name="Picture 3" descr="C:\Users\Анастасия.АНАСТАСИЯ\Desktop\настольный теннис\DSCN03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3214" y="3786190"/>
            <a:ext cx="3877503" cy="274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7272808" cy="547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5733256"/>
            <a:ext cx="8229600" cy="71409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Информационные стенды  с  профессиями  для 5-6 классов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Танечка\Pictures\выступление\презентация\Снимок2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5167216" cy="3861048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475" y="2895600"/>
            <a:ext cx="53435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Танечка\Pictures\выступление\презентация\4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0"/>
            <a:ext cx="5014805" cy="3717032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8926" y="2924944"/>
            <a:ext cx="5225074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анечка\Pictures\выступление\презентация\проф 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37025" y="2011363"/>
            <a:ext cx="5006975" cy="4846637"/>
          </a:xfrm>
          <a:prstGeom prst="rect">
            <a:avLst/>
          </a:prstGeom>
          <a:noFill/>
        </p:spPr>
      </p:pic>
      <p:pic>
        <p:nvPicPr>
          <p:cNvPr id="2050" name="Picture 2" descr="C:\Users\Танечка\Pictures\выступление\презентация\презент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0"/>
            <a:ext cx="4892675" cy="3581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11960" y="5373216"/>
            <a:ext cx="4499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ФИЛЬМЫ И ПРЕЗЕНАЦИИ ДЛЯ  7-8 КЛАССОВ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Вертикальный свиток 7"/>
          <p:cNvSpPr/>
          <p:nvPr/>
        </p:nvSpPr>
        <p:spPr>
          <a:xfrm>
            <a:off x="5143500" y="1557338"/>
            <a:ext cx="4000500" cy="3816350"/>
          </a:xfrm>
          <a:prstGeom prst="vertic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rgbClr val="000000"/>
              </a:solidFill>
              <a:latin typeface="Arial" charset="0"/>
            </a:endParaRPr>
          </a:p>
          <a:p>
            <a:pPr>
              <a:defRPr/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Компьютерная диагностика 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</a:rPr>
              <a:t>профориентацинной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 направленности   с применением тестирований и </a:t>
            </a:r>
            <a:r>
              <a:rPr lang="ru-RU" b="1" dirty="0" err="1" smtClean="0">
                <a:solidFill>
                  <a:srgbClr val="000000"/>
                </a:solidFill>
                <a:latin typeface="Arial" charset="0"/>
              </a:rPr>
              <a:t>опросников</a:t>
            </a: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. Рекомендованных Министерством труда и занятости и социальной защиты Республики Татарстан «Кем  быть»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267" name="TextBox 5"/>
          <p:cNvSpPr txBox="1">
            <a:spLocks noChangeArrowheads="1"/>
          </p:cNvSpPr>
          <p:nvPr/>
        </p:nvSpPr>
        <p:spPr bwMode="auto">
          <a:xfrm>
            <a:off x="179388" y="260350"/>
            <a:ext cx="8785225" cy="8477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ПРОФОРИЕНТАЦИОННАЯ  РАБОТА </a:t>
            </a:r>
          </a:p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latin typeface="Times New Roman" pitchFamily="18" charset="0"/>
              </a:rPr>
              <a:t>С ИСПОЛЬЗОВАНИЕМ СОВРЕМЕННЫХ ТЕХНОЛОГИЙ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79388" y="5516563"/>
            <a:ext cx="8785225" cy="1092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 ИСПОЛЬЗУЕМ 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ИНФОРМАЦИОННО-КОМПЬЮТЕРНЫЕ ТЕХНОЛОГИИ 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В ПРОФЕССИОНАЛЬНОМ САМООПРЕДЕЛЕНИИ УЧАЩИХСЯ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500" y="188913"/>
            <a:ext cx="571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0825" y="115888"/>
            <a:ext cx="5715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D:\Копия документов\Мои локументы\ПРОФОРИЕНТАЦИОННАЯ РАБОТА МЕТОДИСТА\2015  ПРОФОРИЕНТАЦИЯ\Работа Архиповой Т.К и Козловской Т.А Модель\конкурс\DSCN045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571612"/>
            <a:ext cx="4876800" cy="3263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267" grpId="0" animBg="1"/>
      <p:bldP spid="112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1285875"/>
            <a:ext cx="1404937" cy="1341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4313" y="2714625"/>
            <a:ext cx="2071687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Казанский  автотранспортный техникум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50" y="214313"/>
            <a:ext cx="8678863" cy="8477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898525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     СОЦИАЛЬНОЕ ПАРТНЕРСТВО В РАМКАХ</a:t>
            </a:r>
          </a:p>
          <a:p>
            <a:pPr marL="898525"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МУНИЦИПАЛЬНОЙ ОБРАЗОВАТЕЛЬНОЙ СЕТИ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3714750"/>
            <a:ext cx="1571625" cy="1357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4313" y="5214938"/>
            <a:ext cx="2143125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Казанский нефтехмический колледж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00813" y="1143000"/>
            <a:ext cx="2047875" cy="130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357938" y="2500313"/>
            <a:ext cx="2500312" cy="9239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Казанский машиностроительный техникум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572250" y="3500438"/>
            <a:ext cx="2162175" cy="1133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808788" y="4714875"/>
            <a:ext cx="1654175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7563" y="4429125"/>
            <a:ext cx="2286000" cy="159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2" name="Picture 8" descr="C:\Documents and Settings\Татьяна\Рабочий стол\2-z4-bc705cb8-2c1e-40ca-8a3a-af467040bdb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3071813"/>
            <a:ext cx="2322513" cy="123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3313" y="1214438"/>
            <a:ext cx="1924050" cy="1609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785813" y="6215063"/>
            <a:ext cx="8001000" cy="50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Координация усилий по профориентационной работе с обучающимися </a:t>
            </a: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8459788" y="188913"/>
            <a:ext cx="504825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357188" y="333375"/>
            <a:ext cx="5429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572</TotalTime>
  <Words>433</Words>
  <Application>Microsoft Office PowerPoint</Application>
  <PresentationFormat>Экран (4:3)</PresentationFormat>
  <Paragraphs>77</Paragraphs>
  <Slides>25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Солнцестояние</vt:lpstr>
      <vt:lpstr>Роль профориентации в выборе направления будущей профессиональной деятельности в условиях социального партнерства</vt:lpstr>
      <vt:lpstr>Территориальное расположение объектов сетевого взаимодействия</vt:lpstr>
      <vt:lpstr>Стратегия развития профориентационной работы </vt:lpstr>
      <vt:lpstr>Слайд 4</vt:lpstr>
      <vt:lpstr>Информационные стенды  с  профессиями  для 5-6 классов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НАШИ  СОВМЕСТНЫЕ ДОСТИЖЕНИЯ</vt:lpstr>
      <vt:lpstr> В гостях у Казанского авиационного технического колледжа</vt:lpstr>
      <vt:lpstr>Слайд 17</vt:lpstr>
      <vt:lpstr>Слайд 18</vt:lpstr>
      <vt:lpstr>Слайд 19</vt:lpstr>
      <vt:lpstr>Слайд 20</vt:lpstr>
      <vt:lpstr>Школьные профессиональные пробы совестно с Казанским колледжем технологии и дизайна</vt:lpstr>
      <vt:lpstr>Слайд 22</vt:lpstr>
      <vt:lpstr>Слайд 23</vt:lpstr>
      <vt:lpstr>Слайд 24</vt:lpstr>
      <vt:lpstr>Слайд 25</vt:lpstr>
    </vt:vector>
  </TitlesOfParts>
  <Company>muk1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tatyana_k</dc:creator>
  <cp:lastModifiedBy>User</cp:lastModifiedBy>
  <cp:revision>95</cp:revision>
  <dcterms:created xsi:type="dcterms:W3CDTF">2015-04-06T07:53:58Z</dcterms:created>
  <dcterms:modified xsi:type="dcterms:W3CDTF">2016-05-20T07:38:44Z</dcterms:modified>
</cp:coreProperties>
</file>